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8" r:id="rId5"/>
    <p:sldId id="260" r:id="rId6"/>
    <p:sldId id="271" r:id="rId7"/>
    <p:sldId id="281" r:id="rId8"/>
    <p:sldId id="272" r:id="rId9"/>
    <p:sldId id="273" r:id="rId10"/>
    <p:sldId id="274" r:id="rId11"/>
    <p:sldId id="262" r:id="rId12"/>
    <p:sldId id="282" r:id="rId13"/>
    <p:sldId id="279" r:id="rId14"/>
    <p:sldId id="265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jdath\Desktop\ttt\Ma%20th&#232;se\traitement_donn&#233;es%20(am&#233;lior&#233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jdath\Desktop\ttt\Ma%20th&#232;se\traitement_donn&#233;es%20(am&#233;lior&#233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jdath\Desktop\ttt\Ma%20th&#232;se\traitement_donn&#233;es%20(am&#233;lior&#233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47743785374601"/>
          <c:y val="6.3518334528526399E-2"/>
          <c:w val="0.79268986365569793"/>
          <c:h val="0.73478182051271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'Analyse univariée'!$C$10</c:f>
              <c:strCache>
                <c:ptCount val="1"/>
                <c:pt idx="0">
                  <c:v>Pourcentages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'Analyse univariée'!$A$11:$A$17</c:f>
              <c:strCache>
                <c:ptCount val="7"/>
                <c:pt idx="0">
                  <c:v>[15 - 25[</c:v>
                </c:pt>
                <c:pt idx="1">
                  <c:v>[25 - 35[</c:v>
                </c:pt>
                <c:pt idx="2">
                  <c:v>[35 - 45[</c:v>
                </c:pt>
                <c:pt idx="3">
                  <c:v>[45 - 55[</c:v>
                </c:pt>
                <c:pt idx="4">
                  <c:v>[55 - 65[</c:v>
                </c:pt>
                <c:pt idx="5">
                  <c:v>[65 - 75[</c:v>
                </c:pt>
                <c:pt idx="6">
                  <c:v>[75 - 85[</c:v>
                </c:pt>
              </c:strCache>
            </c:strRef>
          </c:cat>
          <c:val>
            <c:numRef>
              <c:f>'Analyse univariée'!$C$11:$C$17</c:f>
              <c:numCache>
                <c:formatCode>0.00</c:formatCode>
                <c:ptCount val="7"/>
                <c:pt idx="0">
                  <c:v>18.8</c:v>
                </c:pt>
                <c:pt idx="1">
                  <c:v>28.000000000000004</c:v>
                </c:pt>
                <c:pt idx="2">
                  <c:v>24.8</c:v>
                </c:pt>
                <c:pt idx="3">
                  <c:v>16.8</c:v>
                </c:pt>
                <c:pt idx="4">
                  <c:v>9.2000000000000011</c:v>
                </c:pt>
                <c:pt idx="5">
                  <c:v>1.6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D-4484-8D7D-6FA994A9B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79892112"/>
        <c:axId val="1379902448"/>
      </c:barChart>
      <c:catAx>
        <c:axId val="137989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400">
                    <a:latin typeface="Times New Roman" pitchFamily="18" charset="0"/>
                    <a:cs typeface="Times New Roman" pitchFamily="18" charset="0"/>
                  </a:rPr>
                  <a:t>Tranches</a:t>
                </a:r>
                <a:r>
                  <a:rPr lang="fr-FR" sz="1400" baseline="0">
                    <a:latin typeface="Times New Roman" pitchFamily="18" charset="0"/>
                    <a:cs typeface="Times New Roman" pitchFamily="18" charset="0"/>
                  </a:rPr>
                  <a:t> d'âge (en années)</a:t>
                </a:r>
                <a:endParaRPr lang="fr-FR" sz="14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9902448"/>
        <c:crosses val="autoZero"/>
        <c:auto val="1"/>
        <c:lblAlgn val="ctr"/>
        <c:lblOffset val="100"/>
        <c:noMultiLvlLbl val="0"/>
      </c:catAx>
      <c:valAx>
        <c:axId val="137990244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sz="1400">
                    <a:latin typeface="Times New Roman" pitchFamily="18" charset="0"/>
                    <a:cs typeface="Times New Roman" pitchFamily="18" charset="0"/>
                  </a:rPr>
                  <a:t>Pourcentage (%)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9892112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'Analyse univariée'!$C$178</c:f>
              <c:strCache>
                <c:ptCount val="1"/>
                <c:pt idx="0">
                  <c:v>Pourcentages (%)</c:v>
                </c:pt>
              </c:strCache>
            </c:strRef>
          </c:tx>
          <c:dLbls>
            <c:dLbl>
              <c:idx val="0"/>
              <c:layout>
                <c:manualLayout>
                  <c:x val="-0.15844386843396621"/>
                  <c:y val="0.1678625153162210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31,20%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27465666429535"/>
                      <c:h val="0.139157874893964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3BE-46F0-B92B-B82A484064B1}"/>
                </c:ext>
              </c:extLst>
            </c:dLbl>
            <c:dLbl>
              <c:idx val="1"/>
              <c:layout>
                <c:manualLayout>
                  <c:x val="-0.10995734730903209"/>
                  <c:y val="-0.2106549373213107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20,40%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55735274490748"/>
                      <c:h val="0.12319758710609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3BE-46F0-B92B-B82A484064B1}"/>
                </c:ext>
              </c:extLst>
            </c:dLbl>
            <c:dLbl>
              <c:idx val="2"/>
              <c:layout>
                <c:manualLayout>
                  <c:x val="0.1473218239714803"/>
                  <c:y val="2.215614691005052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48,40%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70926450307107"/>
                      <c:h val="0.16469433535455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3BE-46F0-B92B-B82A4840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'Analyse univariée'!$A$179:$A$181</c:f>
              <c:strCache>
                <c:ptCount val="3"/>
                <c:pt idx="0">
                  <c:v>Faible dépendance à la nicotine</c:v>
                </c:pt>
                <c:pt idx="1">
                  <c:v>Forte dépendance à la nicotine</c:v>
                </c:pt>
                <c:pt idx="2">
                  <c:v>Dépendance moyenne à la nicotine</c:v>
                </c:pt>
              </c:strCache>
            </c:strRef>
          </c:cat>
          <c:val>
            <c:numRef>
              <c:f>'Analyse univariée'!$C$179:$C$181</c:f>
              <c:numCache>
                <c:formatCode>0.00</c:formatCode>
                <c:ptCount val="3"/>
                <c:pt idx="0">
                  <c:v>31.2</c:v>
                </c:pt>
                <c:pt idx="1">
                  <c:v>20.399999999999999</c:v>
                </c:pt>
                <c:pt idx="2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BE-46F0-B92B-B82A4840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just">
              <a:defRPr sz="2400">
                <a:latin typeface="Gill Sans MT" panose="020B0502020104020203" pitchFamily="34" charset="0"/>
                <a:cs typeface="Times New Roman" pitchFamily="18" charset="0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 algn="just">
              <a:defRPr sz="2400">
                <a:latin typeface="Gill Sans MT" panose="020B0502020104020203" pitchFamily="34" charset="0"/>
                <a:cs typeface="Times New Roman" pitchFamily="18" charset="0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 algn="just">
              <a:defRPr sz="2400">
                <a:latin typeface="Gill Sans MT" panose="020B0502020104020203" pitchFamily="34" charset="0"/>
                <a:cs typeface="Times New Roman" pitchFamily="18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60056903609083212"/>
          <c:y val="0.16016560510546499"/>
          <c:w val="0.39943096390916788"/>
          <c:h val="0.77200604815936469"/>
        </c:manualLayout>
      </c:layout>
      <c:overlay val="0"/>
      <c:txPr>
        <a:bodyPr/>
        <a:lstStyle/>
        <a:p>
          <a:pPr algn="just">
            <a:defRPr sz="2400">
              <a:latin typeface="Gill Sans MT" panose="020B0502020104020203" pitchFamily="34" charset="0"/>
              <a:cs typeface="Times New Roman" pitchFamily="18" charset="0"/>
            </a:defRPr>
          </a:pPr>
          <a:endParaRPr lang="fr-FR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02136163719725E-2"/>
          <c:y val="2.9723577356315506E-2"/>
          <c:w val="0.90343119780420089"/>
          <c:h val="0.81977831143985436"/>
        </c:manualLayout>
      </c:layout>
      <c:lineChart>
        <c:grouping val="stacked"/>
        <c:varyColors val="0"/>
        <c:ser>
          <c:idx val="0"/>
          <c:order val="0"/>
          <c:tx>
            <c:strRef>
              <c:f>'Suite analyse univariée'!$I$72</c:f>
              <c:strCache>
                <c:ptCount val="1"/>
                <c:pt idx="0">
                  <c:v>pourcentage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1"/>
              <c:layout>
                <c:manualLayout>
                  <c:x val="3.3722431503736529E-2"/>
                  <c:y val="-4.5819031421754034E-3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20,40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DB-494E-8917-EBC75879059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14,00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DB-494E-8917-EBC75879059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5,20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DB-494E-8917-EBC75879059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4,40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DB-494E-8917-EBC75879059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3,20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DB-494E-8917-EBC75879059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2,40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1DB-494E-8917-EBC75879059A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2,80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1DB-494E-8917-EBC758790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'Suite analyse univariée'!$G$73:$G$80</c:f>
              <c:strCache>
                <c:ptCount val="8"/>
                <c:pt idx="0">
                  <c:v>J0</c:v>
                </c:pt>
                <c:pt idx="1">
                  <c:v>J8</c:v>
                </c:pt>
                <c:pt idx="2">
                  <c:v>J30</c:v>
                </c:pt>
                <c:pt idx="3">
                  <c:v>J60</c:v>
                </c:pt>
                <c:pt idx="4">
                  <c:v>J90</c:v>
                </c:pt>
                <c:pt idx="5">
                  <c:v>J180</c:v>
                </c:pt>
                <c:pt idx="6">
                  <c:v>J240</c:v>
                </c:pt>
                <c:pt idx="7">
                  <c:v>J360</c:v>
                </c:pt>
              </c:strCache>
            </c:strRef>
          </c:cat>
          <c:val>
            <c:numRef>
              <c:f>'Suite analyse univariée'!$I$73:$I$80</c:f>
              <c:numCache>
                <c:formatCode>General</c:formatCode>
                <c:ptCount val="8"/>
                <c:pt idx="0">
                  <c:v>100</c:v>
                </c:pt>
                <c:pt idx="1">
                  <c:v>20.399999999999999</c:v>
                </c:pt>
                <c:pt idx="2">
                  <c:v>14</c:v>
                </c:pt>
                <c:pt idx="3">
                  <c:v>5.2</c:v>
                </c:pt>
                <c:pt idx="4">
                  <c:v>4.4000000000000004</c:v>
                </c:pt>
                <c:pt idx="5">
                  <c:v>3.2</c:v>
                </c:pt>
                <c:pt idx="6">
                  <c:v>2.4</c:v>
                </c:pt>
                <c:pt idx="7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1DB-494E-8917-EBC758790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9892656"/>
        <c:axId val="1379887760"/>
      </c:lineChart>
      <c:catAx>
        <c:axId val="137989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just">
                  <a:defRPr sz="1400"/>
                </a:pPr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Jours</a:t>
                </a:r>
                <a:r>
                  <a:rPr lang="fr-FR" sz="14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400" baseline="0" smtClean="0">
                    <a:latin typeface="Times New Roman" pitchFamily="18" charset="0"/>
                    <a:cs typeface="Times New Roman" pitchFamily="18" charset="0"/>
                  </a:rPr>
                  <a:t>de consultation de suivi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8799208499966042"/>
              <c:y val="0.933922788953731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fr-FR"/>
          </a:p>
        </c:txPr>
        <c:crossAx val="1379887760"/>
        <c:crosses val="autoZero"/>
        <c:auto val="1"/>
        <c:lblAlgn val="ctr"/>
        <c:lblOffset val="100"/>
        <c:noMultiLvlLbl val="0"/>
      </c:catAx>
      <c:valAx>
        <c:axId val="1379887760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 algn="just">
                  <a:defRPr sz="1400"/>
                </a:pPr>
                <a:r>
                  <a:rPr lang="fr-FR" sz="1400" dirty="0">
                    <a:latin typeface="Times New Roman" pitchFamily="18" charset="0"/>
                    <a:cs typeface="Times New Roman" pitchFamily="18" charset="0"/>
                  </a:rPr>
                  <a:t>pourcentage</a:t>
                </a:r>
                <a:r>
                  <a:rPr lang="fr-FR" sz="1400" baseline="0" dirty="0">
                    <a:latin typeface="Times New Roman" pitchFamily="18" charset="0"/>
                    <a:cs typeface="Times New Roman" pitchFamily="18" charset="0"/>
                  </a:rPr>
                  <a:t>  (%)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fr-FR"/>
          </a:p>
        </c:txPr>
        <c:crossAx val="1379892656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8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04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72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20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59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58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95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76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8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88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84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9A68-F61E-4D9E-B7D8-59D13FB3C433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8203-AB10-4E70-A846-4D157FED76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21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bf/url?sa=i&amp;rct=j&amp;q=&amp;esrc=s&amp;source=images&amp;cd=&amp;cad=rja&amp;uact=8&amp;ved=0ahUKEwihk6LmprjWAhWNaVAKHX6uDNEQjRwIBw&amp;url=http://www.istockphoto.com/ch/fr/vectoriel/main-pointant-du-doigt-droite-illustrations-design-antique-gm182713519-12716972&amp;psig=AFQjCNEQO9887B8IftAGhopChh7Rc-5Xeg&amp;ust=1506152849085163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0759" y="1742556"/>
            <a:ext cx="11278766" cy="170001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Devenir des fumeurs reçus en consultation à l’unité de sevrage tabagique du Centre Hospitalier Universitaire </a:t>
            </a:r>
            <a:r>
              <a:rPr lang="fr-FR" sz="3600" b="1" dirty="0" err="1">
                <a:latin typeface="+mn-lt"/>
              </a:rPr>
              <a:t>Yalgado</a:t>
            </a:r>
            <a:r>
              <a:rPr lang="fr-FR" sz="3600" b="1" dirty="0">
                <a:latin typeface="+mn-lt"/>
              </a:rPr>
              <a:t> Ouédraogo au Burkina </a:t>
            </a:r>
            <a:r>
              <a:rPr lang="fr-FR" sz="3600" b="1" dirty="0" smtClean="0">
                <a:latin typeface="+mn-lt"/>
              </a:rPr>
              <a:t>Faso</a:t>
            </a:r>
            <a:endParaRPr lang="fr-FR" b="1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57" y="4584773"/>
            <a:ext cx="3839572" cy="21597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66060" y="3592932"/>
            <a:ext cx="884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E Kunakey</a:t>
            </a:r>
            <a:r>
              <a:rPr lang="fr-FR" b="1" i="1" baseline="30000" dirty="0"/>
              <a:t>2</a:t>
            </a:r>
            <a:r>
              <a:rPr lang="fr-FR" i="1" dirty="0" smtClean="0"/>
              <a:t>, </a:t>
            </a:r>
            <a:r>
              <a:rPr lang="fr-FR" i="1" dirty="0"/>
              <a:t>G </a:t>
            </a:r>
            <a:r>
              <a:rPr lang="fr-FR" i="1" dirty="0" smtClean="0"/>
              <a:t>Bougma</a:t>
            </a:r>
            <a:r>
              <a:rPr lang="fr-FR" i="1" baseline="30000" dirty="0"/>
              <a:t>2</a:t>
            </a:r>
            <a:r>
              <a:rPr lang="fr-FR" i="1" dirty="0" smtClean="0"/>
              <a:t>, </a:t>
            </a:r>
            <a:r>
              <a:rPr lang="fr-FR" i="1" dirty="0"/>
              <a:t>E Séni</a:t>
            </a:r>
            <a:r>
              <a:rPr lang="fr-FR" i="1" baseline="30000" dirty="0"/>
              <a:t>1,2</a:t>
            </a:r>
            <a:r>
              <a:rPr lang="fr-FR" i="1" dirty="0"/>
              <a:t>, M Maiga</a:t>
            </a:r>
            <a:r>
              <a:rPr lang="fr-FR" i="1" baseline="30000" dirty="0"/>
              <a:t>1,2</a:t>
            </a:r>
            <a:r>
              <a:rPr lang="fr-FR" i="1" dirty="0"/>
              <a:t>, </a:t>
            </a:r>
            <a:r>
              <a:rPr lang="fr-FR" i="1" dirty="0" smtClean="0"/>
              <a:t>G Ouédraogo</a:t>
            </a:r>
            <a:r>
              <a:rPr lang="fr-FR" i="1" baseline="30000" dirty="0"/>
              <a:t>1,2</a:t>
            </a:r>
            <a:r>
              <a:rPr lang="fr-FR" i="1" dirty="0" smtClean="0"/>
              <a:t>, G Badoum</a:t>
            </a:r>
            <a:r>
              <a:rPr lang="fr-FR" i="1" baseline="30000" dirty="0" smtClean="0"/>
              <a:t>1,2</a:t>
            </a:r>
            <a:r>
              <a:rPr lang="fr-FR" i="1" dirty="0" smtClean="0"/>
              <a:t>, </a:t>
            </a:r>
            <a:r>
              <a:rPr lang="fr-FR" i="1" dirty="0"/>
              <a:t>M </a:t>
            </a:r>
            <a:r>
              <a:rPr lang="fr-FR" i="1" dirty="0" smtClean="0"/>
              <a:t>Ouédraogo</a:t>
            </a:r>
            <a:r>
              <a:rPr lang="fr-FR" i="1" baseline="30000" dirty="0" smtClean="0"/>
              <a:t>1,2</a:t>
            </a:r>
            <a:endParaRPr lang="fr-FR" dirty="0"/>
          </a:p>
          <a:p>
            <a:pPr algn="ctr"/>
            <a:r>
              <a:rPr lang="fr-FR" baseline="30000" dirty="0"/>
              <a:t>1</a:t>
            </a:r>
            <a:r>
              <a:rPr lang="fr-FR" dirty="0"/>
              <a:t>Service de Pneumologie du CHU-</a:t>
            </a:r>
            <a:r>
              <a:rPr lang="fr-FR" dirty="0" err="1"/>
              <a:t>Yalgado</a:t>
            </a:r>
            <a:r>
              <a:rPr lang="fr-FR" dirty="0"/>
              <a:t> Ouédraogo (Burkina-Faso)</a:t>
            </a:r>
          </a:p>
          <a:p>
            <a:pPr algn="ctr"/>
            <a:r>
              <a:rPr lang="fr-FR" baseline="30000" dirty="0"/>
              <a:t>2</a:t>
            </a:r>
            <a:r>
              <a:rPr lang="fr-FR" dirty="0"/>
              <a:t>Unité de sevrage tabagique du CHU-</a:t>
            </a:r>
            <a:r>
              <a:rPr lang="fr-FR" dirty="0" err="1"/>
              <a:t>Yalgado</a:t>
            </a:r>
            <a:r>
              <a:rPr lang="fr-FR" dirty="0"/>
              <a:t> Ouédraogo (Burkina-Faso)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2745" r="1804" b="49608"/>
          <a:stretch/>
        </p:blipFill>
        <p:spPr>
          <a:xfrm>
            <a:off x="4765606" y="145262"/>
            <a:ext cx="2649071" cy="1394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2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119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RESULTATS </a:t>
            </a:r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(5/7)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59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 smtClean="0">
                <a:latin typeface="Gill Sans MT" panose="020B0502020104020203" pitchFamily="34" charset="0"/>
              </a:rPr>
              <a:t>Données de suivi</a:t>
            </a:r>
            <a:endParaRPr lang="fr-FR" sz="32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449080702"/>
              </p:ext>
            </p:extLst>
          </p:nvPr>
        </p:nvGraphicFramePr>
        <p:xfrm>
          <a:off x="1597958" y="2312894"/>
          <a:ext cx="8996083" cy="442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1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RESULTATS (6/7)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84323" y="3465219"/>
            <a:ext cx="1385048" cy="7530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250 patients</a:t>
            </a:r>
            <a:endParaRPr lang="fr-FR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28666" y="3334750"/>
            <a:ext cx="2738298" cy="1013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Accord téléphonique</a:t>
            </a:r>
            <a:r>
              <a:rPr lang="fr-FR" b="1" dirty="0">
                <a:solidFill>
                  <a:schemeClr val="tx1"/>
                </a:solidFill>
                <a:latin typeface="Gill Sans MT" panose="020B0502020104020203" pitchFamily="34" charset="0"/>
              </a:rPr>
              <a:t> : 152 patients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2505154" y="35994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9367120">
            <a:off x="6614983" y="2738834"/>
            <a:ext cx="1094366" cy="32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397916">
            <a:off x="6567868" y="4497174"/>
            <a:ext cx="1020229" cy="337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715732" y="3653326"/>
            <a:ext cx="978408" cy="28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694140" y="2014099"/>
            <a:ext cx="3497324" cy="1013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Arrêt du tabagisme : 64 patients (64/152=42,11%)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7826054" y="3322598"/>
            <a:ext cx="3663324" cy="1013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Persistance du tabagisme : 44 patients (44/152=28,95%)</a:t>
            </a:r>
          </a:p>
          <a:p>
            <a:pPr algn="ctr"/>
            <a:endParaRPr lang="fr-FR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557087" y="4675400"/>
            <a:ext cx="2738298" cy="1013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Rechute :44 patients (44/152=28,95</a:t>
            </a:r>
            <a:r>
              <a:rPr lang="fr-FR" sz="20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%)</a:t>
            </a:r>
            <a:endParaRPr lang="fr-FR" sz="20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223" y="28083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RESULTATS </a:t>
            </a:r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(7/7)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63570"/>
              </p:ext>
            </p:extLst>
          </p:nvPr>
        </p:nvGraphicFramePr>
        <p:xfrm>
          <a:off x="3148506" y="1576205"/>
          <a:ext cx="8416722" cy="5297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Raisons de la rechute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Effectifs 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Pourcentages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Le coût des substituts nicotiniques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27,27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Pulsion à fumer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25,00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Automatisme gestuel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22,73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Prise de poids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18,18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Stress/Angoisse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18,18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2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Raisons sociaux/ familiales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7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15,91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Evènements marquants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9,09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Troubles digestifs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9,09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Colère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2,27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Oisiveté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Gill Sans MT" panose="020B0502020104020203" pitchFamily="34" charset="0"/>
                        </a:rPr>
                        <a:t>2,27</a:t>
                      </a:r>
                      <a:endParaRPr lang="fr-FR" sz="2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29106" y="2962141"/>
            <a:ext cx="3141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Gill Sans MT" panose="020B0502020104020203" pitchFamily="34" charset="0"/>
              </a:rPr>
              <a:t>Raisons rechute</a:t>
            </a:r>
            <a:endParaRPr lang="fr-FR" sz="3600" b="1" dirty="0">
              <a:latin typeface="Gill Sans MT" panose="020B05020201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66402" y="2084294"/>
            <a:ext cx="8780929" cy="1021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90313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3200" dirty="0" smtClean="0">
                <a:latin typeface="Gill Sans MT" panose="020B0502020104020203" pitchFamily="34" charset="0"/>
              </a:rPr>
              <a:t> Bon impact consultation </a:t>
            </a:r>
            <a:r>
              <a:rPr lang="fr-FR" sz="3200" dirty="0">
                <a:latin typeface="Gill Sans MT" panose="020B0502020104020203" pitchFamily="34" charset="0"/>
              </a:rPr>
              <a:t>en sevrage tabagique </a:t>
            </a:r>
            <a:r>
              <a:rPr lang="fr-FR" sz="3200" dirty="0" smtClean="0">
                <a:latin typeface="Gill Sans MT" panose="020B0502020104020203" pitchFamily="34" charset="0"/>
              </a:rPr>
              <a:t>(arrêt 42</a:t>
            </a:r>
            <a:r>
              <a:rPr lang="fr-FR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%)</a:t>
            </a:r>
            <a:endParaRPr lang="fr-FR" sz="3200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3200" dirty="0" smtClean="0">
                <a:latin typeface="Gill Sans MT" panose="020B0502020104020203" pitchFamily="34" charset="0"/>
              </a:rPr>
              <a:t> fumeurs non </a:t>
            </a:r>
            <a:r>
              <a:rPr lang="fr-FR" sz="3200" dirty="0">
                <a:latin typeface="Gill Sans MT" panose="020B0502020104020203" pitchFamily="34" charset="0"/>
              </a:rPr>
              <a:t>assidus aux différents </a:t>
            </a:r>
            <a:r>
              <a:rPr lang="fr-FR" sz="3200" dirty="0" smtClean="0">
                <a:latin typeface="Gill Sans MT" panose="020B0502020104020203" pitchFamily="34" charset="0"/>
              </a:rPr>
              <a:t>contrôles de suivi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200" dirty="0" smtClean="0">
                <a:latin typeface="Gill Sans MT" panose="020B0502020104020203" pitchFamily="34" charset="0"/>
              </a:rPr>
              <a:t> Taux de rechute élevé (28</a:t>
            </a:r>
            <a:r>
              <a:rPr lang="fr-FR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%)</a:t>
            </a:r>
            <a:endParaRPr lang="fr-FR" sz="32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r-FR" sz="3200" dirty="0" smtClean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fr-FR" sz="3000" b="1" i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Coût </a:t>
            </a:r>
            <a:r>
              <a:rPr lang="fr-FR" sz="30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relativement élevé des thérapies </a:t>
            </a:r>
            <a:r>
              <a:rPr lang="fr-FR" sz="3000" b="1" i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médicamenteuses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000" b="1" i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Insuffisance de </a:t>
            </a:r>
            <a:r>
              <a:rPr lang="fr-FR" sz="30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mécanismes de </a:t>
            </a:r>
            <a:r>
              <a:rPr lang="fr-FR" sz="3000" b="1" i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suivi</a:t>
            </a:r>
            <a:endParaRPr lang="fr-FR" sz="3000" b="1" i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3000" b="1" i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fr-FR" sz="30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A</a:t>
            </a:r>
            <a:r>
              <a:rPr lang="fr-FR" sz="3000" b="1" i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ccessibilité </a:t>
            </a:r>
            <a:r>
              <a:rPr lang="fr-FR" sz="30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géographique de </a:t>
            </a:r>
            <a:r>
              <a:rPr lang="fr-FR" sz="3000" b="1" i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l’UST</a:t>
            </a:r>
          </a:p>
        </p:txBody>
      </p:sp>
    </p:spTree>
    <p:extLst>
      <p:ext uri="{BB962C8B-B14F-4D97-AF65-F5344CB8AC3E}">
        <p14:creationId xmlns:p14="http://schemas.microsoft.com/office/powerpoint/2010/main" val="23718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524000" y="342433"/>
            <a:ext cx="9144000" cy="988825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CONCLUSION</a:t>
            </a:r>
            <a:endParaRPr lang="fr-FR" sz="4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524000" y="1707776"/>
            <a:ext cx="9144000" cy="4464423"/>
          </a:xfrm>
        </p:spPr>
        <p:txBody>
          <a:bodyPr>
            <a:normAutofit/>
          </a:bodyPr>
          <a:lstStyle/>
          <a:p>
            <a:pPr algn="just"/>
            <a:r>
              <a:rPr lang="fr-FR" sz="3000" dirty="0" smtClean="0">
                <a:latin typeface="Gill Sans MT" panose="020B0502020104020203" pitchFamily="34" charset="0"/>
              </a:rPr>
              <a:t>L’aide </a:t>
            </a:r>
            <a:r>
              <a:rPr lang="fr-FR" sz="3000" dirty="0">
                <a:latin typeface="Gill Sans MT" panose="020B0502020104020203" pitchFamily="34" charset="0"/>
              </a:rPr>
              <a:t>au sevrage tabagique à l’UST de Ouagadougou a eu de façon générale un impact positif sur ses </a:t>
            </a:r>
            <a:r>
              <a:rPr lang="fr-FR" sz="3000" dirty="0" smtClean="0">
                <a:latin typeface="Gill Sans MT" panose="020B0502020104020203" pitchFamily="34" charset="0"/>
              </a:rPr>
              <a:t>demandeurs.</a:t>
            </a:r>
          </a:p>
          <a:p>
            <a:pPr algn="just"/>
            <a:endParaRPr lang="fr-FR" sz="3000" dirty="0" smtClean="0">
              <a:latin typeface="Gill Sans MT" panose="020B0502020104020203" pitchFamily="34" charset="0"/>
            </a:endParaRPr>
          </a:p>
          <a:p>
            <a:pPr algn="just"/>
            <a:r>
              <a:rPr lang="fr-FR" sz="3000" dirty="0" smtClean="0">
                <a:latin typeface="Gill Sans MT" panose="020B0502020104020203" pitchFamily="34" charset="0"/>
              </a:rPr>
              <a:t>Nombreux </a:t>
            </a:r>
            <a:r>
              <a:rPr lang="fr-FR" sz="3000" dirty="0">
                <a:latin typeface="Gill Sans MT" panose="020B0502020104020203" pitchFamily="34" charset="0"/>
              </a:rPr>
              <a:t>défis restent à relever en vue d’améliorer la prise en charge des </a:t>
            </a:r>
            <a:r>
              <a:rPr lang="fr-FR" sz="3000" dirty="0" smtClean="0">
                <a:latin typeface="Gill Sans MT" panose="020B0502020104020203" pitchFamily="34" charset="0"/>
              </a:rPr>
              <a:t>clients.</a:t>
            </a:r>
          </a:p>
          <a:p>
            <a:pPr algn="just"/>
            <a:endParaRPr lang="fr-FR" sz="3000" dirty="0" smtClean="0">
              <a:latin typeface="Gill Sans MT" panose="020B0502020104020203" pitchFamily="34" charset="0"/>
            </a:endParaRPr>
          </a:p>
          <a:p>
            <a:pPr algn="just"/>
            <a:r>
              <a:rPr lang="fr-FR" sz="3000" dirty="0" smtClean="0">
                <a:latin typeface="Gill Sans MT" panose="020B0502020104020203" pitchFamily="34" charset="0"/>
              </a:rPr>
              <a:t>Etude </a:t>
            </a:r>
            <a:r>
              <a:rPr lang="fr-FR" sz="3000" dirty="0">
                <a:latin typeface="Gill Sans MT" panose="020B0502020104020203" pitchFamily="34" charset="0"/>
              </a:rPr>
              <a:t>plus approfondie des facteurs associés aux rechutes dans notre contexte pourrait être nécessaire pour mieux les prévenir. </a:t>
            </a:r>
          </a:p>
          <a:p>
            <a:pPr algn="just"/>
            <a:endParaRPr lang="fr-FR" dirty="0"/>
          </a:p>
        </p:txBody>
      </p:sp>
      <p:pic>
        <p:nvPicPr>
          <p:cNvPr id="6" name="Picture 2" descr="Image result for main indic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0" y="1707776"/>
            <a:ext cx="874058" cy="5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main indic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" y="3231776"/>
            <a:ext cx="874058" cy="5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main indic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3" y="4767622"/>
            <a:ext cx="874058" cy="5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77205" y="2766218"/>
            <a:ext cx="3698980" cy="1325563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MERCI</a:t>
            </a:r>
            <a:endParaRPr lang="fr-FR" sz="7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5368"/>
          <a:stretch/>
        </p:blipFill>
        <p:spPr>
          <a:xfrm>
            <a:off x="7315429" y="0"/>
            <a:ext cx="487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877" y="740535"/>
            <a:ext cx="8596668" cy="858592"/>
          </a:xfrm>
        </p:spPr>
        <p:txBody>
          <a:bodyPr>
            <a:normAutofit/>
          </a:bodyPr>
          <a:lstStyle/>
          <a:p>
            <a:r>
              <a:rPr lang="fr-FR" sz="3900" b="1" dirty="0">
                <a:solidFill>
                  <a:srgbClr val="002060"/>
                </a:solidFill>
                <a:latin typeface="Gill Sans MT" panose="020B0502020104020203" pitchFamily="34" charset="0"/>
              </a:rPr>
              <a:t>INTRODUCTION </a:t>
            </a:r>
            <a:r>
              <a:rPr lang="fr-FR" sz="39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(</a:t>
            </a:r>
            <a:r>
              <a:rPr lang="fr-FR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9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)</a:t>
            </a:r>
            <a:endParaRPr lang="fr-FR" sz="39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877" y="1970468"/>
            <a:ext cx="8376514" cy="41083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T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abagisme 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V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éritable problème social </a:t>
            </a: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et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planétaire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E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nnemi </a:t>
            </a: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numéro 1 de la santé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publique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S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ource </a:t>
            </a: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d’innombrables souffrances et maladies</a:t>
            </a:r>
          </a:p>
        </p:txBody>
      </p:sp>
      <p:pic>
        <p:nvPicPr>
          <p:cNvPr id="5" name="Espace réservé du contenu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97" y="0"/>
            <a:ext cx="4645103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318" y="320188"/>
            <a:ext cx="8596668" cy="1320800"/>
          </a:xfrm>
        </p:spPr>
        <p:txBody>
          <a:bodyPr>
            <a:noAutofit/>
          </a:bodyPr>
          <a:lstStyle/>
          <a:p>
            <a:r>
              <a:rPr lang="fr-FR" sz="39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INTRODUCTION (2)</a:t>
            </a:r>
            <a:endParaRPr lang="fr-FR" sz="39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384349" y="1460684"/>
            <a:ext cx="8950818" cy="4443209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OMS</a:t>
            </a:r>
            <a:r>
              <a:rPr lang="fr-FR" sz="3200" b="1" i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1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: tabac cause plus de 7 millions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d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écès/an </a:t>
            </a:r>
          </a:p>
          <a:p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Burkina Faso</a:t>
            </a:r>
            <a:r>
              <a:rPr lang="fr-FR" sz="3200" b="1" i="1" baseline="30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2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: prévalence adultes ≥15 </a:t>
            </a: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ans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- 18 % chez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les hommes</a:t>
            </a:r>
            <a:endParaRPr lang="fr-FR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-  8 </a:t>
            </a: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%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chez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les femmes</a:t>
            </a:r>
          </a:p>
          <a:p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Fléau grandissant      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 création </a:t>
            </a:r>
            <a:r>
              <a:rPr lang="fr-FR" sz="3200" dirty="0">
                <a:solidFill>
                  <a:schemeClr val="tx1"/>
                </a:solidFill>
                <a:latin typeface="Gill Sans MT" panose="020B0502020104020203" pitchFamily="34" charset="0"/>
              </a:rPr>
              <a:t>unité d’aide au sevrage </a:t>
            </a:r>
            <a:r>
              <a:rPr lang="fr-FR" sz="32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tabagique (UST)</a:t>
            </a:r>
            <a:endParaRPr lang="fr-FR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3676917" y="4378815"/>
            <a:ext cx="708339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74575" y="5574257"/>
            <a:ext cx="68129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i="1" baseline="30000" dirty="0" smtClean="0">
              <a:latin typeface="Gill Sans MT" panose="020B0502020104020203" pitchFamily="34" charset="0"/>
            </a:endParaRPr>
          </a:p>
          <a:p>
            <a:r>
              <a:rPr lang="fr-FR" sz="2000" i="1" dirty="0" smtClean="0">
                <a:latin typeface="Gill Sans MT" panose="020B0502020104020203" pitchFamily="34" charset="0"/>
              </a:rPr>
              <a:t>1 Rapport de l’OMS sur l’épidémie mondiale de tabagisme, 2017 OMS, Statistiques Sanitaires</a:t>
            </a:r>
            <a:r>
              <a:rPr lang="fr-FR" sz="2000" i="1" dirty="0">
                <a:latin typeface="Gill Sans MT" panose="020B0502020104020203" pitchFamily="34" charset="0"/>
              </a:rPr>
              <a:t> Mondiales</a:t>
            </a:r>
            <a:r>
              <a:rPr lang="fr-FR" sz="2000" i="1" dirty="0" smtClean="0">
                <a:latin typeface="Gill Sans MT" panose="020B0502020104020203" pitchFamily="34" charset="0"/>
              </a:rPr>
              <a:t>, 2012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75" y="65578"/>
            <a:ext cx="4393849" cy="24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424" y="175496"/>
            <a:ext cx="10515600" cy="1325563"/>
          </a:xfrm>
        </p:spPr>
        <p:txBody>
          <a:bodyPr>
            <a:normAutofit/>
          </a:bodyPr>
          <a:lstStyle/>
          <a:p>
            <a:r>
              <a:rPr lang="fr-FR" sz="3900" b="1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INTRODUCTION (3)</a:t>
            </a:r>
            <a:endParaRPr lang="fr-FR" sz="3900" b="1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424" y="1739477"/>
            <a:ext cx="7848600" cy="40562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 Ouverture </a:t>
            </a:r>
            <a:r>
              <a:rPr lang="fr-FR" sz="3200" dirty="0">
                <a:latin typeface="Gill Sans MT" panose="020B0502020104020203" pitchFamily="34" charset="0"/>
                <a:cs typeface="Times New Roman" panose="02020603050405020304" pitchFamily="18" charset="0"/>
              </a:rPr>
              <a:t>des </a:t>
            </a:r>
            <a:r>
              <a:rPr lang="fr-FR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portes: 05 </a:t>
            </a:r>
            <a:r>
              <a:rPr lang="fr-FR" sz="3200" dirty="0">
                <a:latin typeface="Gill Sans MT" panose="020B0502020104020203" pitchFamily="34" charset="0"/>
                <a:cs typeface="Times New Roman" panose="02020603050405020304" pitchFamily="18" charset="0"/>
              </a:rPr>
              <a:t>Mai 2017</a:t>
            </a:r>
          </a:p>
          <a:p>
            <a:pPr algn="just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fr-FR" sz="32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Objectif principal : apporter </a:t>
            </a:r>
            <a:r>
              <a:rPr lang="fr-FR" sz="3200" dirty="0">
                <a:latin typeface="Gill Sans MT" panose="020B0502020104020203" pitchFamily="34" charset="0"/>
                <a:cs typeface="Times New Roman" panose="02020603050405020304" pitchFamily="18" charset="0"/>
              </a:rPr>
              <a:t>aide à tout tabagique désireux </a:t>
            </a:r>
            <a:r>
              <a:rPr lang="fr-FR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d’arrêter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3200" dirty="0" smtClean="0">
                <a:latin typeface="Gill Sans MT" panose="020B0502020104020203" pitchFamily="34" charset="0"/>
              </a:rPr>
              <a:t> Améliorer PEC </a:t>
            </a:r>
            <a:r>
              <a:rPr lang="fr-FR" sz="3200" dirty="0">
                <a:latin typeface="Gill Sans MT" panose="020B0502020104020203" pitchFamily="34" charset="0"/>
              </a:rPr>
              <a:t>des fumeurs reçus en consultation</a:t>
            </a:r>
            <a:endParaRPr lang="fr-FR" sz="32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fr-FR" sz="38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5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r="14953" b="10907"/>
          <a:stretch/>
        </p:blipFill>
        <p:spPr>
          <a:xfrm>
            <a:off x="8299486" y="175496"/>
            <a:ext cx="3768829" cy="29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665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METHODOLOGIE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3200" dirty="0" smtClean="0">
                <a:latin typeface="Gill Sans MT" panose="020B0502020104020203" pitchFamily="34" charset="0"/>
              </a:rPr>
              <a:t> Etude </a:t>
            </a:r>
            <a:r>
              <a:rPr lang="fr-FR" sz="3200" dirty="0">
                <a:latin typeface="Gill Sans MT" panose="020B0502020104020203" pitchFamily="34" charset="0"/>
              </a:rPr>
              <a:t>de cohorte rétrospective à visée descriptive et </a:t>
            </a:r>
            <a:endParaRPr lang="fr-FR" sz="3200" dirty="0" smtClean="0">
              <a:latin typeface="Gill Sans MT" panose="020B0502020104020203" pitchFamily="34" charset="0"/>
            </a:endParaRPr>
          </a:p>
          <a:p>
            <a:pPr marL="0" indent="0">
              <a:spcAft>
                <a:spcPts val="3000"/>
              </a:spcAft>
              <a:buNone/>
            </a:pPr>
            <a:r>
              <a:rPr lang="fr-FR" sz="3200" dirty="0">
                <a:latin typeface="Gill Sans MT" panose="020B0502020104020203" pitchFamily="34" charset="0"/>
              </a:rPr>
              <a:t> </a:t>
            </a:r>
            <a:r>
              <a:rPr lang="fr-FR" sz="3200" dirty="0" smtClean="0">
                <a:latin typeface="Gill Sans MT" panose="020B0502020104020203" pitchFamily="34" charset="0"/>
              </a:rPr>
              <a:t>   analytique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200" dirty="0" smtClean="0">
                <a:latin typeface="Gill Sans MT" panose="020B0502020104020203" pitchFamily="34" charset="0"/>
              </a:rPr>
              <a:t> Critères </a:t>
            </a:r>
            <a:r>
              <a:rPr lang="fr-FR" sz="3200" dirty="0">
                <a:latin typeface="Gill Sans MT" panose="020B0502020104020203" pitchFamily="34" charset="0"/>
              </a:rPr>
              <a:t>d’inclusion : </a:t>
            </a:r>
            <a:r>
              <a:rPr lang="fr-FR" sz="3200" dirty="0" smtClean="0">
                <a:latin typeface="Gill Sans MT" panose="020B0502020104020203" pitchFamily="34" charset="0"/>
              </a:rPr>
              <a:t>tous </a:t>
            </a:r>
            <a:r>
              <a:rPr lang="fr-FR" sz="3200" dirty="0">
                <a:latin typeface="Gill Sans MT" panose="020B0502020104020203" pitchFamily="34" charset="0"/>
              </a:rPr>
              <a:t>les fumeurs reçus en </a:t>
            </a:r>
            <a:r>
              <a:rPr lang="fr-FR" sz="3200" dirty="0" smtClean="0">
                <a:latin typeface="Gill Sans MT" panose="020B0502020104020203" pitchFamily="34" charset="0"/>
              </a:rPr>
              <a:t>consultation</a:t>
            </a:r>
          </a:p>
          <a:p>
            <a:pPr marL="0" indent="0">
              <a:buNone/>
            </a:pPr>
            <a:r>
              <a:rPr lang="fr-FR" sz="3200" dirty="0">
                <a:latin typeface="Gill Sans MT" panose="020B0502020104020203" pitchFamily="34" charset="0"/>
              </a:rPr>
              <a:t> </a:t>
            </a:r>
            <a:r>
              <a:rPr lang="fr-FR" sz="3200" dirty="0" smtClean="0">
                <a:latin typeface="Gill Sans MT" panose="020B0502020104020203" pitchFamily="34" charset="0"/>
              </a:rPr>
              <a:t>   d’aide </a:t>
            </a:r>
            <a:r>
              <a:rPr lang="fr-FR" sz="3200" dirty="0">
                <a:latin typeface="Gill Sans MT" panose="020B0502020104020203" pitchFamily="34" charset="0"/>
              </a:rPr>
              <a:t>au sevrage tabagique du 05 mai 2017 au 04 mai </a:t>
            </a:r>
            <a:r>
              <a:rPr lang="fr-FR" sz="3200" dirty="0" smtClean="0">
                <a:latin typeface="Gill Sans MT" panose="020B0502020104020203" pitchFamily="34" charset="0"/>
              </a:rPr>
              <a:t>2018</a:t>
            </a:r>
          </a:p>
          <a:p>
            <a:pPr marL="0" indent="0">
              <a:buNone/>
            </a:pPr>
            <a:endParaRPr lang="fr-FR" sz="32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3200" dirty="0" smtClean="0">
                <a:latin typeface="Gill Sans MT" panose="020B0502020104020203" pitchFamily="34" charset="0"/>
              </a:rPr>
              <a:t> Collecte des données: </a:t>
            </a:r>
            <a:r>
              <a:rPr lang="fr-FR" sz="3200" dirty="0">
                <a:latin typeface="Gill Sans MT" panose="020B0502020104020203" pitchFamily="34" charset="0"/>
              </a:rPr>
              <a:t>dossiers de consultation et </a:t>
            </a:r>
            <a:r>
              <a:rPr lang="fr-FR" sz="3200" dirty="0" smtClean="0">
                <a:latin typeface="Gill Sans MT" panose="020B0502020104020203" pitchFamily="34" charset="0"/>
              </a:rPr>
              <a:t>appels</a:t>
            </a:r>
          </a:p>
          <a:p>
            <a:pPr marL="0" indent="0">
              <a:buNone/>
            </a:pPr>
            <a:r>
              <a:rPr lang="fr-FR" sz="3200" dirty="0">
                <a:latin typeface="Gill Sans MT" panose="020B0502020104020203" pitchFamily="34" charset="0"/>
              </a:rPr>
              <a:t> </a:t>
            </a:r>
            <a:r>
              <a:rPr lang="fr-FR" sz="3200" dirty="0" smtClean="0">
                <a:latin typeface="Gill Sans MT" panose="020B0502020104020203" pitchFamily="34" charset="0"/>
              </a:rPr>
              <a:t>   téléphoniques</a:t>
            </a:r>
            <a:r>
              <a:rPr lang="fr-FR" sz="3200" dirty="0">
                <a:latin typeface="Gill Sans MT" panose="020B0502020104020203" pitchFamily="34" charset="0"/>
              </a:rPr>
              <a:t>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7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72944"/>
            <a:ext cx="10515600" cy="4351338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Gill Sans MT" panose="020B0502020104020203" pitchFamily="34" charset="0"/>
              </a:rPr>
              <a:t>321 consommateurs de tabac </a:t>
            </a:r>
            <a:r>
              <a:rPr lang="fr-FR" sz="3200" dirty="0" smtClean="0">
                <a:latin typeface="Gill Sans MT" panose="020B0502020104020203" pitchFamily="34" charset="0"/>
              </a:rPr>
              <a:t>reçus en </a:t>
            </a:r>
            <a:r>
              <a:rPr lang="fr-FR" sz="3200" dirty="0">
                <a:latin typeface="Gill Sans MT" panose="020B0502020104020203" pitchFamily="34" charset="0"/>
              </a:rPr>
              <a:t>un an </a:t>
            </a:r>
          </a:p>
          <a:p>
            <a:r>
              <a:rPr lang="fr-FR" sz="3200" dirty="0" smtClean="0">
                <a:latin typeface="Gill Sans MT" panose="020B0502020104020203" pitchFamily="34" charset="0"/>
              </a:rPr>
              <a:t>250 fumeurs colligés</a:t>
            </a:r>
          </a:p>
          <a:p>
            <a:pPr>
              <a:lnSpc>
                <a:spcPct val="100000"/>
              </a:lnSpc>
            </a:pPr>
            <a:r>
              <a:rPr lang="fr-FR" sz="3200" dirty="0" smtClean="0">
                <a:latin typeface="Gill Sans MT" panose="020B0502020104020203" pitchFamily="34" charset="0"/>
              </a:rPr>
              <a:t>Tranches d’âge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>
                <a:latin typeface="Gill Sans MT" panose="020B0502020104020203" pitchFamily="34" charset="0"/>
              </a:rPr>
              <a:t> </a:t>
            </a:r>
            <a:r>
              <a:rPr lang="fr-FR" sz="3200" dirty="0" smtClean="0">
                <a:latin typeface="Gill Sans MT" panose="020B0502020104020203" pitchFamily="34" charset="0"/>
              </a:rPr>
              <a:t>  (en années)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RESULTATS (1/7)</a:t>
            </a:r>
            <a:endParaRPr lang="fr-FR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284778114"/>
              </p:ext>
            </p:extLst>
          </p:nvPr>
        </p:nvGraphicFramePr>
        <p:xfrm>
          <a:off x="3751730" y="3039035"/>
          <a:ext cx="7602070" cy="381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741894" y="4814047"/>
            <a:ext cx="941294" cy="1761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latin typeface="Gill Sans MT" panose="020B0502020104020203" pitchFamily="34" charset="0"/>
              </a:rPr>
              <a:t>Dépendance au tabac</a:t>
            </a:r>
          </a:p>
          <a:p>
            <a:pPr marL="0" indent="0">
              <a:buNone/>
            </a:pPr>
            <a:r>
              <a:rPr lang="fr-FR" b="1" dirty="0" smtClean="0">
                <a:latin typeface="Gill Sans MT" panose="020B0502020104020203" pitchFamily="34" charset="0"/>
              </a:rPr>
              <a:t> </a:t>
            </a:r>
            <a:endParaRPr lang="fr-FR" b="1" dirty="0">
              <a:latin typeface="Gill Sans MT" panose="020B0502020104020203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RESULTATS (2/7)</a:t>
            </a:r>
            <a:endParaRPr lang="fr-FR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193053573"/>
              </p:ext>
            </p:extLst>
          </p:nvPr>
        </p:nvGraphicFramePr>
        <p:xfrm>
          <a:off x="2675965" y="2460812"/>
          <a:ext cx="7395313" cy="397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005918" y="5029200"/>
            <a:ext cx="2770094" cy="1290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6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8" y="2351179"/>
            <a:ext cx="10217323" cy="3963476"/>
          </a:xfr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87338" y="262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RESULTATS (3/7)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87338" y="1587594"/>
            <a:ext cx="842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ill Sans MT" panose="020B0502020104020203" pitchFamily="34" charset="0"/>
              </a:rPr>
              <a:t>Degré de motivation à l’arrêt</a:t>
            </a:r>
            <a:endParaRPr lang="fr-FR" sz="3200" b="1" dirty="0">
              <a:latin typeface="Gill Sans MT" panose="020B05020201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7338" y="4477871"/>
            <a:ext cx="9178638" cy="524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0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744070" y="147918"/>
            <a:ext cx="10215283" cy="95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RESULTATS (4/7)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71" y="1081308"/>
            <a:ext cx="6714564" cy="5694906"/>
          </a:xfrm>
        </p:spPr>
      </p:pic>
      <p:sp>
        <p:nvSpPr>
          <p:cNvPr id="9" name="ZoneTexte 8"/>
          <p:cNvSpPr txBox="1"/>
          <p:nvPr/>
        </p:nvSpPr>
        <p:spPr>
          <a:xfrm>
            <a:off x="860612" y="1331259"/>
            <a:ext cx="3845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Gill Sans MT" panose="020B0502020104020203" pitchFamily="34" charset="0"/>
              </a:rPr>
              <a:t>Traitement prescrit</a:t>
            </a:r>
            <a:endParaRPr lang="fr-FR" sz="3200" b="1" dirty="0">
              <a:latin typeface="Gill Sans MT" panose="020B05020201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35071" y="2568388"/>
            <a:ext cx="6024282" cy="510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7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444</Words>
  <Application>Microsoft Office PowerPoint</Application>
  <PresentationFormat>Grand écran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Wingdings</vt:lpstr>
      <vt:lpstr>Thème Office</vt:lpstr>
      <vt:lpstr>Devenir des fumeurs reçus en consultation à l’unité de sevrage tabagique du Centre Hospitalier Universitaire Yalgado Ouédraogo au Burkina Faso</vt:lpstr>
      <vt:lpstr>INTRODUCTION (1)</vt:lpstr>
      <vt:lpstr>INTRODUCTION (2)</vt:lpstr>
      <vt:lpstr>INTRODUCTION (3)</vt:lpstr>
      <vt:lpstr>METHODOLOGIE</vt:lpstr>
      <vt:lpstr>RESULTATS (1/7)</vt:lpstr>
      <vt:lpstr>RESULTATS (2/7)</vt:lpstr>
      <vt:lpstr>Présentation PowerPoint</vt:lpstr>
      <vt:lpstr>RESULTATS (4/7)</vt:lpstr>
      <vt:lpstr>RESULTATS (5/7)</vt:lpstr>
      <vt:lpstr>RESULTATS (6/7)</vt:lpstr>
      <vt:lpstr>RESULTATS (7/7)</vt:lpstr>
      <vt:lpstr>DISCUSSION</vt:lpstr>
      <vt:lpstr>CONCLUSION</vt:lpstr>
      <vt:lpstr>MERCI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Alvaro</dc:creator>
  <cp:lastModifiedBy>bougm</cp:lastModifiedBy>
  <cp:revision>53</cp:revision>
  <dcterms:created xsi:type="dcterms:W3CDTF">2021-09-27T22:20:12Z</dcterms:created>
  <dcterms:modified xsi:type="dcterms:W3CDTF">2021-10-27T11:17:26Z</dcterms:modified>
</cp:coreProperties>
</file>